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21"/>
  </p:notesMasterIdLst>
  <p:sldIdLst>
    <p:sldId id="256" r:id="rId5"/>
    <p:sldId id="262" r:id="rId6"/>
    <p:sldId id="268" r:id="rId7"/>
    <p:sldId id="336" r:id="rId8"/>
    <p:sldId id="259" r:id="rId9"/>
    <p:sldId id="301" r:id="rId10"/>
    <p:sldId id="341" r:id="rId11"/>
    <p:sldId id="337" r:id="rId12"/>
    <p:sldId id="279" r:id="rId13"/>
    <p:sldId id="339" r:id="rId14"/>
    <p:sldId id="273" r:id="rId15"/>
    <p:sldId id="272" r:id="rId16"/>
    <p:sldId id="338" r:id="rId17"/>
    <p:sldId id="274" r:id="rId18"/>
    <p:sldId id="319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rminal\finance\files\ACCT\BUDGET\BUDGET26\TENTATIVE\3YrCompareRev.Exp_TENTATIVE_FY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rminal\finance\files\ACCT\BUDGET\BUDGET26\TENTATIVE\3YrCompareRev.Exp_TENTATIVE_FY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$291,398,422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C2B-4463-8580-44C952384D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C2B-4463-8580-44C952384D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C2B-4463-8580-44C952384D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C2B-4463-8580-44C952384D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C2B-4463-8580-44C952384D0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C2B-4463-8580-44C952384D0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2B-4463-8580-44C952384D0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C2B-4463-8580-44C952384D0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C2B-4463-8580-44C952384D06}"/>
                </c:ext>
              </c:extLst>
            </c:dLbl>
            <c:dLbl>
              <c:idx val="4"/>
              <c:layout>
                <c:manualLayout>
                  <c:x val="5.5477969965925016E-2"/>
                  <c:y val="-3.115813563455383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2B-4463-8580-44C952384D06}"/>
                </c:ext>
              </c:extLst>
            </c:dLbl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(Sheet1!$A$1:$A$3,Sheet1!$A$5:$A$6)</c:f>
              <c:strCache>
                <c:ptCount val="5"/>
                <c:pt idx="0">
                  <c:v>Fuel Tax</c:v>
                </c:pt>
                <c:pt idx="1">
                  <c:v>Sales Tax</c:v>
                </c:pt>
                <c:pt idx="2">
                  <c:v>Federal Funding</c:v>
                </c:pt>
                <c:pt idx="3">
                  <c:v>NDOT</c:v>
                </c:pt>
                <c:pt idx="4">
                  <c:v>Other</c:v>
                </c:pt>
              </c:strCache>
              <c:extLst/>
            </c:strRef>
          </c:cat>
          <c:val>
            <c:numRef>
              <c:f>(Sheet1!$C$1:$C$3,Sheet1!$C$5:$C$6)</c:f>
              <c:numCache>
                <c:formatCode>0.0%</c:formatCode>
                <c:ptCount val="5"/>
                <c:pt idx="0">
                  <c:v>0.40555295832556437</c:v>
                </c:pt>
                <c:pt idx="1">
                  <c:v>0.15027094306515737</c:v>
                </c:pt>
                <c:pt idx="2">
                  <c:v>0.35896203713823283</c:v>
                </c:pt>
                <c:pt idx="3">
                  <c:v>4.2033990432753772E-3</c:v>
                </c:pt>
                <c:pt idx="4">
                  <c:v>6.7125483290517027E-2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DC2B-4463-8580-44C952384D0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$284,327,136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$329,742,130</a:t>
            </a:r>
          </a:p>
        </c:rich>
      </c:tx>
      <c:layout>
        <c:manualLayout>
          <c:xMode val="edge"/>
          <c:yMode val="edge"/>
          <c:x val="0.33517747537983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5B7-4CF5-8A15-AB4B1AC4E2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5B7-4CF5-8A15-AB4B1AC4E2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5B7-4CF5-8A15-AB4B1AC4E2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5B7-4CF5-8A15-AB4B1AC4E2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5B7-4CF5-8A15-AB4B1AC4E2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5B7-4CF5-8A15-AB4B1AC4E2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5B7-4CF5-8A15-AB4B1AC4E2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5B7-4CF5-8A15-AB4B1AC4E2B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5B7-4CF5-8A15-AB4B1AC4E2B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5B7-4CF5-8A15-AB4B1AC4E2B0}"/>
                </c:ext>
              </c:extLst>
            </c:dLbl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('Sheet1 (2)'!$A$1:$A$3,'Sheet1 (2)'!$A$5)</c:f>
              <c:strCache>
                <c:ptCount val="4"/>
                <c:pt idx="0">
                  <c:v>Transit</c:v>
                </c:pt>
                <c:pt idx="1">
                  <c:v>New Roadway Projects</c:v>
                </c:pt>
                <c:pt idx="2">
                  <c:v>Preservation &amp; Multimodal</c:v>
                </c:pt>
                <c:pt idx="3">
                  <c:v>MPO Operating</c:v>
                </c:pt>
              </c:strCache>
              <c:extLst/>
            </c:strRef>
          </c:cat>
          <c:val>
            <c:numRef>
              <c:f>('Sheet1 (2)'!$C$1:$C$3,'Sheet1 (2)'!$C$5)</c:f>
              <c:numCache>
                <c:formatCode>0.0%</c:formatCode>
                <c:ptCount val="4"/>
                <c:pt idx="0">
                  <c:v>0.36931982883932918</c:v>
                </c:pt>
                <c:pt idx="1">
                  <c:v>0.38063172957297581</c:v>
                </c:pt>
                <c:pt idx="2">
                  <c:v>0.16447647368649049</c:v>
                </c:pt>
                <c:pt idx="3">
                  <c:v>1.5940192332326981E-2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E5B7-4CF5-8A15-AB4B1AC4E2B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260D1-BB13-491A-8D93-D094E7C21C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EC8B4-5A64-40B7-A947-385AC241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6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DF17B-5CA3-4D3C-ADDB-3CF0350FB5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EBF2-4205-41C6-8DA0-BBB76791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EBF2-4205-41C6-8DA0-BBB76791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9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EBF2-4205-41C6-8DA0-BBB76791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8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FEBF2-4205-41C6-8DA0-BBB76791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5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B64D-7227-416E-8B88-A270FACB3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DD47F-2B81-42F9-AFFF-018851BA7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A06E2-018E-4E8F-B5E6-F20FEB89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37472-7377-4B54-A3FD-2F352BE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537-B3E5-4634-8895-7772739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58A-21DC-4171-9DA8-788DE2B7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7FE18-3FD1-47AC-923F-66B2C9F4D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E1F8-6180-4D84-96B1-4B64E8E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5765-1BC2-47F8-BB79-CD1209F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6C25-06A6-455A-A2A5-04AD8E70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1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D3C78-074F-468A-BD4F-5DCFD6B2C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E783-3083-4E05-B7C3-728EED3E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010A-0E3A-44EF-8826-2C048B56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34F-10C2-41F1-ACC2-8B8507CD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F100-0AA8-443B-BB23-9BCA32F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76EF-87A4-476A-ACEA-A7ACF558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3BC7-A84D-4682-8E68-B59517C1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B0F1-FE6C-468C-8FBC-2BC69A2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2B88-F78A-421F-A418-0B83B8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3805B-5B20-44BF-9499-0B429C8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8A57-425C-4674-9171-3F8EEC4D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7A754-61A7-4933-B44D-27CD26D5B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4EF7-8C76-4599-8FFD-8C55FF2E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E2DC-1FAF-44C2-ABAA-8C5CD091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ED83-31A7-4BC4-A4B9-A7B21B78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09DE-A11D-41BC-8C42-768F3FB8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780-9DB8-4BC7-AEC6-B996B83C2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417B9-7635-448F-9665-307186B38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97F15-7CA4-470E-ADDC-5DF3E66C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455E8-8E1F-49CC-A2F9-A5D4C4E9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5E49-52F7-4F5D-9BC0-CF33E0B7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00C-6207-4675-8FEF-8B61ED1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FC578-88F9-4012-A7EC-8BE9A1E6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AAD1-FB15-484F-840D-6D3D2F42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A19B7-82E9-484A-B1E8-137946030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DAB48-0CA6-4D36-A97E-AC56FAEA8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2684E-C6C7-4186-BFAD-4643924B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99113-2277-441D-93A1-2DA5700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CED7-0DF6-4C3A-ADFB-1917FAA7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5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277D-2C5F-44F2-99DE-CB09EB3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32408-F499-4D67-8A88-D8464B85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5C35A-8BEB-4C1F-8E83-D5BE7274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FD1F1-DF2D-466C-81C5-183BADE6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0919D-6625-4E05-90AD-5C3E20F3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1B35D-A1FD-4EFB-BCF0-240CB5BA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0A6F-EA25-4E63-B25A-3DB551F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B69-8911-48BA-AC35-4F368C7A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9B37-8421-4DDE-9013-1ED396DB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D733C-0980-4D99-874C-B5FD924B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8CAA-0950-47D4-AD03-E55CC1A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1384-95BB-449F-A680-96775333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BC59-484E-4A44-858F-AC752BB4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FE80-808E-4C2F-BCD6-0960546C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D15BA-B6F0-460E-88B8-EEC72B3D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565CB-671A-4B70-860C-44D8F4009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1D302-FBF1-452C-8380-419C69AD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52CD6-CE8B-470D-AF7E-1DF8A3A7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5FF46-EF34-4198-BBBB-4FC2139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C82EB-4C85-4588-B32A-F55F0D26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3CD91-3F2F-4BE3-8EF8-F460988A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B8DD-5AB2-44DE-8418-606BEDDC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BC4F-B4E1-42FF-A00B-DA36AF3A993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3DAD-8789-4F9C-A0FD-FA3096A24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543B-5FFF-4386-B249-3BD31A880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FF49778-7E55-E509-4DD7-D86579328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"/>
            <a:ext cx="12192000" cy="68565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E71204-3155-4D7B-9AC3-21CC8A432930}"/>
              </a:ext>
            </a:extLst>
          </p:cNvPr>
          <p:cNvSpPr txBox="1">
            <a:spLocks/>
          </p:cNvSpPr>
          <p:nvPr/>
        </p:nvSpPr>
        <p:spPr>
          <a:xfrm>
            <a:off x="1378926" y="961599"/>
            <a:ext cx="9434146" cy="50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WASHOE UPDATE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13, 2025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911B01-D4EE-4589-A21F-3E8674ECAA32}"/>
              </a:ext>
            </a:extLst>
          </p:cNvPr>
          <p:cNvSpPr txBox="1">
            <a:spLocks/>
          </p:cNvSpPr>
          <p:nvPr/>
        </p:nvSpPr>
        <p:spPr>
          <a:xfrm>
            <a:off x="10292272" y="560201"/>
            <a:ext cx="1807918" cy="50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BF7ECE-D3C9-E166-84E8-AD8E9AD4A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6057" y="4715675"/>
            <a:ext cx="2104133" cy="19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E3CE2A2D-3391-4D40-A661-2DB7E76F5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VMT PER PERSON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E2CF0-B0BC-D80B-17DD-136FA707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732" y="2055813"/>
            <a:ext cx="6050536" cy="363675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AF4C75A-8098-B3DD-527F-B5ED0ED3F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6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1A1EE-957C-FDDB-6F35-9EC227D0A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2CC936-64CE-7C6A-2A10-14A826B952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564DA30F-0226-F833-0D44-02E15451F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FUEL REVENUE INDEXING RTC SNV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7F8859-79B4-73F8-C33B-2CF9B15D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3091" cy="46441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 County’s ability to fund road projects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relieve financial burden on NDOT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state funding for Washoe County</a:t>
            </a:r>
          </a:p>
        </p:txBody>
      </p:sp>
      <p:pic>
        <p:nvPicPr>
          <p:cNvPr id="6" name="Picture 5" descr="A gas pump nozzle">
            <a:extLst>
              <a:ext uri="{FF2B5EF4-FFF2-40B4-BE49-F238E27FC236}">
                <a16:creationId xmlns:a16="http://schemas.microsoft.com/office/drawing/2014/main" id="{CEB55930-97AD-FA96-FFFC-09420E702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75" y="1443916"/>
            <a:ext cx="5590926" cy="419319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9E587F-8974-E642-191B-07E298CF0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E07EF-5811-CC0C-F96C-5C72F143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5C2D7F-68E2-9D7E-7F03-CBBD621F0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8288C239-0EF7-BB6E-2859-6604841AA8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ELECTRIC VEHICLE PARITY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4FD731-EDB7-D9BF-E032-F9BE56CA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3091" cy="46441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fee for EV and hybrid vehicles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each county to approve additional fee to correspond with local fuel tax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would go toward road improvements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ruck, car, transport, military vehicle&#10;&#10;Description automatically generated">
            <a:extLst>
              <a:ext uri="{FF2B5EF4-FFF2-40B4-BE49-F238E27FC236}">
                <a16:creationId xmlns:a16="http://schemas.microsoft.com/office/drawing/2014/main" id="{8C8459B9-5628-6191-F488-EDCE3EB58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11292" b="6650"/>
          <a:stretch/>
        </p:blipFill>
        <p:spPr>
          <a:xfrm>
            <a:off x="7776715" y="680511"/>
            <a:ext cx="4359214" cy="3110101"/>
          </a:xfrm>
          <a:prstGeom prst="rect">
            <a:avLst/>
          </a:prstGeom>
        </p:spPr>
      </p:pic>
      <p:pic>
        <p:nvPicPr>
          <p:cNvPr id="7" name="Picture 6" descr="A picture containing car, transport, parked&#10;&#10;Description automatically generated">
            <a:extLst>
              <a:ext uri="{FF2B5EF4-FFF2-40B4-BE49-F238E27FC236}">
                <a16:creationId xmlns:a16="http://schemas.microsoft.com/office/drawing/2014/main" id="{9DCE4597-2E8A-4288-A0EA-52313766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0" r="9646"/>
          <a:stretch/>
        </p:blipFill>
        <p:spPr>
          <a:xfrm>
            <a:off x="6089357" y="3790612"/>
            <a:ext cx="4359214" cy="306738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F39E0D-9832-6F8E-D3C5-EEA3570C3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D651-39CB-1FFE-8A32-06C72921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8AA8FA-CBCC-C243-7615-5E773CDCF6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5E5A0138-D09D-6005-C83A-75A8B7393F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TRANSPORTATION EXPANSION TO TRIC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3FE5FE-BED8-F657-53AD-2197ABF81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3091" cy="46441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Routes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Posada to USA Parkway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Meadows Parkway to USA Parkway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Commuter Rail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Interstate 80 Widening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Funding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Grants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Public/Private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Tolling (AB61)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Hydrogen fuel cell commuter rail">
            <a:extLst>
              <a:ext uri="{FF2B5EF4-FFF2-40B4-BE49-F238E27FC236}">
                <a16:creationId xmlns:a16="http://schemas.microsoft.com/office/drawing/2014/main" id="{5C94CF9B-5264-0822-0CC2-05CE3851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897" y="3705960"/>
            <a:ext cx="4796603" cy="3149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E80B50-1208-3919-6684-FA624307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11" y="1323372"/>
            <a:ext cx="4967346" cy="303796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E3CFDFD-CC5F-0C28-3474-7ED62D43C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B8BC9-DADF-5C62-4519-A7CA75549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C43E96-7540-CA29-495A-152ED9F182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9DC64249-F476-2A66-0B62-93E374FBF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SPAGHETTI BOWL FUNDING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3F339C-3B26-12A0-CED7-EAC97D3A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3091" cy="46441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1 - Complete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2 - I-80 from Spaghetti Bowl to East McCarran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3 – U.S. 395 from Spaghetti Bowl to North McCarran Boulevard (east side)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4 – I-580 from Spaghetti Bowl to Moana Lane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5 – U.S. 395 from North McCarran Boulevard to Spaghetti Bowl (west side)</a:t>
            </a:r>
          </a:p>
        </p:txBody>
      </p:sp>
      <p:pic>
        <p:nvPicPr>
          <p:cNvPr id="4" name="Picture 3" descr="A picture containing text, sky, outdoor, way&#10;&#10;Description automatically generated">
            <a:extLst>
              <a:ext uri="{FF2B5EF4-FFF2-40B4-BE49-F238E27FC236}">
                <a16:creationId xmlns:a16="http://schemas.microsoft.com/office/drawing/2014/main" id="{F1E9D660-DAEC-25ED-4E2B-D93ABA5AF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23" y="1368114"/>
            <a:ext cx="5691996" cy="426899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C5EC03A-DA78-94C1-DC98-67DA3A5E3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9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8ADAA9-9F34-4B90-AF2A-5C8662301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PLANNING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2050 Regional Transportation Plan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773"/>
            <a:ext cx="5597106" cy="48867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 From Community Feedback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Challenges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Congestion and Delays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Unsafe Driving Conditions and Behaviors</a:t>
            </a:r>
          </a:p>
          <a:p>
            <a:pPr marL="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32496DB-8E70-B258-F493-55847111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850DA-7D2F-2A57-AF81-5DD375F3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007" y="1544971"/>
            <a:ext cx="3888899" cy="5013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45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Futura Std Light" panose="020B0402020204020303" pitchFamily="34" charset="0"/>
            </a:endParaRPr>
          </a:p>
          <a:p>
            <a:pPr algn="ctr"/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39403F-D660-4A5D-957E-B0E311AC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53" y="6153259"/>
            <a:ext cx="2064634" cy="4547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4971C0-30D1-4135-A1AA-3B01FE47E077}"/>
              </a:ext>
            </a:extLst>
          </p:cNvPr>
          <p:cNvSpPr/>
          <p:nvPr/>
        </p:nvSpPr>
        <p:spPr>
          <a:xfrm>
            <a:off x="4334607" y="4711731"/>
            <a:ext cx="3402623" cy="915893"/>
          </a:xfrm>
          <a:prstGeom prst="roundRect">
            <a:avLst/>
          </a:prstGeom>
          <a:solidFill>
            <a:srgbClr val="004D9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49D90-3BD7-42E1-AA2B-A3B0A803AE8F}"/>
              </a:ext>
            </a:extLst>
          </p:cNvPr>
          <p:cNvSpPr txBox="1"/>
          <p:nvPr/>
        </p:nvSpPr>
        <p:spPr>
          <a:xfrm>
            <a:off x="4609635" y="4871895"/>
            <a:ext cx="2867515" cy="1162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</a:rPr>
              <a:t>Building A Better Community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</a:rPr>
              <a:t>Through Quality Transportation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</a:rPr>
              <a:t>rtcwashoe.com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26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7C00D-4A8A-4DF6-ACFB-B4D7F20F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16" y="1444459"/>
            <a:ext cx="5241616" cy="486923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1288" y="640125"/>
            <a:ext cx="2886307" cy="9787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MISSION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Kozuka Gothic Pro R" panose="020B04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91CAE-491A-496B-9F11-68FB051AC512}"/>
              </a:ext>
            </a:extLst>
          </p:cNvPr>
          <p:cNvGrpSpPr/>
          <p:nvPr/>
        </p:nvGrpSpPr>
        <p:grpSpPr>
          <a:xfrm>
            <a:off x="822468" y="1611732"/>
            <a:ext cx="4922733" cy="2267346"/>
            <a:chOff x="6236677" y="2100819"/>
            <a:chExt cx="4922733" cy="2267346"/>
          </a:xfrm>
          <a:solidFill>
            <a:srgbClr val="7030A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572F9C2-96DF-48A3-AC3A-B34FCD4B74B1}"/>
                </a:ext>
              </a:extLst>
            </p:cNvPr>
            <p:cNvSpPr/>
            <p:nvPr/>
          </p:nvSpPr>
          <p:spPr>
            <a:xfrm>
              <a:off x="6236677" y="2100819"/>
              <a:ext cx="4922733" cy="2267346"/>
            </a:xfrm>
            <a:prstGeom prst="roundRect">
              <a:avLst/>
            </a:prstGeom>
            <a:solidFill>
              <a:srgbClr val="004D96"/>
            </a:solidFill>
            <a:ln w="161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43C74E-416A-4A3B-BEE0-D29BC6644C14}"/>
                </a:ext>
              </a:extLst>
            </p:cNvPr>
            <p:cNvSpPr txBox="1"/>
            <p:nvPr/>
          </p:nvSpPr>
          <p:spPr>
            <a:xfrm>
              <a:off x="6694983" y="2431900"/>
              <a:ext cx="4032450" cy="1569660"/>
            </a:xfrm>
            <a:prstGeom prst="rect">
              <a:avLst/>
            </a:prstGeom>
            <a:solidFill>
              <a:srgbClr val="004D96"/>
            </a:solidFill>
          </p:spPr>
          <p:txBody>
            <a:bodyPr wrap="non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Building A Better </a:t>
              </a:r>
              <a:br>
                <a:rPr lang="en-US" sz="3200" b="1" dirty="0">
                  <a:solidFill>
                    <a:schemeClr val="bg1"/>
                  </a:solidFill>
                </a:rPr>
              </a:br>
              <a:r>
                <a:rPr lang="en-US" sz="3200" b="1" dirty="0">
                  <a:solidFill>
                    <a:schemeClr val="bg1"/>
                  </a:solidFill>
                </a:rPr>
                <a:t>Community Through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Quality Transportation</a:t>
              </a: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2FBB14C0-7323-41E4-9A38-C29BAECBBCD7}"/>
              </a:ext>
            </a:extLst>
          </p:cNvPr>
          <p:cNvSpPr txBox="1">
            <a:spLocks/>
          </p:cNvSpPr>
          <p:nvPr/>
        </p:nvSpPr>
        <p:spPr>
          <a:xfrm>
            <a:off x="6468586" y="633003"/>
            <a:ext cx="4560277" cy="9787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CORE FUNCTIONS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Kozuka Gothic Pro R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7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4F6994-C7FD-AD43-D8BB-C9CE543722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1D582B14-FB78-1CD7-C1DA-EEE6BC1A9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2675" r="21541" b="44453"/>
          <a:stretch/>
        </p:blipFill>
        <p:spPr>
          <a:xfrm>
            <a:off x="3641352" y="1790603"/>
            <a:ext cx="1562777" cy="1974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60030-906F-1C80-27F5-1F9B93E1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8469" r="11036" b="10531"/>
          <a:stretch/>
        </p:blipFill>
        <p:spPr>
          <a:xfrm>
            <a:off x="6977312" y="1794242"/>
            <a:ext cx="1578881" cy="19812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RTC BOARD OF COMMISSIONERS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A8C58-35A5-962B-7F94-9E3139E1DF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9"/>
          <a:stretch/>
        </p:blipFill>
        <p:spPr>
          <a:xfrm>
            <a:off x="8653546" y="1794243"/>
            <a:ext cx="1573401" cy="1981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95827-4ACF-EAFA-2958-81F7CB0CD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45" r="16973" b="9096"/>
          <a:stretch/>
        </p:blipFill>
        <p:spPr>
          <a:xfrm>
            <a:off x="3629995" y="4749276"/>
            <a:ext cx="1574134" cy="1974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5EFF9-112C-2EFF-CB3F-A875BF9AE0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52" t="2465" r="16185" b="33444"/>
          <a:stretch/>
        </p:blipFill>
        <p:spPr>
          <a:xfrm>
            <a:off x="1946845" y="1794243"/>
            <a:ext cx="1578879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E10C3-1309-DF65-E75A-1281BCDD3D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43" t="5273" r="23936" b="5273"/>
          <a:stretch/>
        </p:blipFill>
        <p:spPr>
          <a:xfrm>
            <a:off x="5314103" y="1794243"/>
            <a:ext cx="1578880" cy="1981200"/>
          </a:xfrm>
          <a:prstGeom prst="rect">
            <a:avLst/>
          </a:prstGeom>
        </p:spPr>
      </p:pic>
      <p:pic>
        <p:nvPicPr>
          <p:cNvPr id="9" name="Picture 4" descr="https://www.rtcwashoe.com/wp-content/uploads/2020/07/BillT-2.jpg">
            <a:extLst>
              <a:ext uri="{FF2B5EF4-FFF2-40B4-BE49-F238E27FC236}">
                <a16:creationId xmlns:a16="http://schemas.microsoft.com/office/drawing/2014/main" id="{0E7337F2-9BE2-12FE-3F25-ACD65EE8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r="65313" b="10323"/>
          <a:stretch/>
        </p:blipFill>
        <p:spPr bwMode="auto">
          <a:xfrm>
            <a:off x="6974490" y="4749276"/>
            <a:ext cx="1581704" cy="19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25">
            <a:extLst>
              <a:ext uri="{FF2B5EF4-FFF2-40B4-BE49-F238E27FC236}">
                <a16:creationId xmlns:a16="http://schemas.microsoft.com/office/drawing/2014/main" id="{A9AFC015-EA2B-82FA-925D-37EE056EE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953393" y="1475526"/>
            <a:ext cx="1572331" cy="3779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C93C4F-262A-D75B-D57F-6A462C30C1A9}"/>
              </a:ext>
            </a:extLst>
          </p:cNvPr>
          <p:cNvSpPr/>
          <p:nvPr/>
        </p:nvSpPr>
        <p:spPr>
          <a:xfrm>
            <a:off x="6977313" y="1478805"/>
            <a:ext cx="1578881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897305-EF04-BFA0-E853-F0D980603BCA}"/>
              </a:ext>
            </a:extLst>
          </p:cNvPr>
          <p:cNvSpPr/>
          <p:nvPr/>
        </p:nvSpPr>
        <p:spPr>
          <a:xfrm>
            <a:off x="5314102" y="1478805"/>
            <a:ext cx="1578881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E9B76C-9159-8B7F-18D1-8ECB57259B05}"/>
              </a:ext>
            </a:extLst>
          </p:cNvPr>
          <p:cNvSpPr/>
          <p:nvPr/>
        </p:nvSpPr>
        <p:spPr>
          <a:xfrm>
            <a:off x="8653512" y="1482446"/>
            <a:ext cx="1578881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8A7A1-02F8-6E65-B1FA-FF02011B0CA3}"/>
              </a:ext>
            </a:extLst>
          </p:cNvPr>
          <p:cNvSpPr/>
          <p:nvPr/>
        </p:nvSpPr>
        <p:spPr>
          <a:xfrm>
            <a:off x="3629995" y="4437478"/>
            <a:ext cx="1574134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Ex Officio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D0A201-1ED3-98DE-A315-36CEB547E7EB}"/>
              </a:ext>
            </a:extLst>
          </p:cNvPr>
          <p:cNvSpPr/>
          <p:nvPr/>
        </p:nvSpPr>
        <p:spPr>
          <a:xfrm>
            <a:off x="6974490" y="4437478"/>
            <a:ext cx="1581704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RTC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85EEC5-E106-4731-763A-13D7B98B40AE}"/>
              </a:ext>
            </a:extLst>
          </p:cNvPr>
          <p:cNvSpPr/>
          <p:nvPr/>
        </p:nvSpPr>
        <p:spPr>
          <a:xfrm>
            <a:off x="3629960" y="1482446"/>
            <a:ext cx="1573401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Vice Chair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B32A81-D021-561D-C374-45A10BB4C1BC}"/>
              </a:ext>
            </a:extLst>
          </p:cNvPr>
          <p:cNvSpPr/>
          <p:nvPr/>
        </p:nvSpPr>
        <p:spPr>
          <a:xfrm>
            <a:off x="6977312" y="3373122"/>
            <a:ext cx="1578881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Lawson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of Sparks</a:t>
            </a:r>
            <a:endParaRPr lang="en-US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861E5-FBAC-A693-848D-A3E1103CD114}"/>
              </a:ext>
            </a:extLst>
          </p:cNvPr>
          <p:cNvSpPr/>
          <p:nvPr/>
        </p:nvSpPr>
        <p:spPr>
          <a:xfrm>
            <a:off x="1953393" y="3373122"/>
            <a:ext cx="1578881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Alexis Hill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Washoe County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977AF0-F27B-FDFB-E118-115CAED71E66}"/>
              </a:ext>
            </a:extLst>
          </p:cNvPr>
          <p:cNvSpPr/>
          <p:nvPr/>
        </p:nvSpPr>
        <p:spPr>
          <a:xfrm>
            <a:off x="5314102" y="3373122"/>
            <a:ext cx="1578880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Hillary Schieve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Mayor of Reno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96014-18B2-BD0C-7422-A756F55F9DDF}"/>
              </a:ext>
            </a:extLst>
          </p:cNvPr>
          <p:cNvSpPr/>
          <p:nvPr/>
        </p:nvSpPr>
        <p:spPr>
          <a:xfrm>
            <a:off x="3636071" y="3374581"/>
            <a:ext cx="1568058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Devon Reese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City of Reno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8B30FE-0768-0F59-97A2-C5ED4938497C}"/>
              </a:ext>
            </a:extLst>
          </p:cNvPr>
          <p:cNvSpPr/>
          <p:nvPr/>
        </p:nvSpPr>
        <p:spPr>
          <a:xfrm>
            <a:off x="8653546" y="3362345"/>
            <a:ext cx="1572333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Mariluz Garcia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Washoe County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892ACA-7C0F-822A-4B6C-AFCD88462E5B}"/>
              </a:ext>
            </a:extLst>
          </p:cNvPr>
          <p:cNvSpPr/>
          <p:nvPr/>
        </p:nvSpPr>
        <p:spPr>
          <a:xfrm>
            <a:off x="3622591" y="6318837"/>
            <a:ext cx="1581704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Tracy Larkin Thomason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NDOT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920C7A-1C7B-1A09-7235-C80EBF08D659}"/>
              </a:ext>
            </a:extLst>
          </p:cNvPr>
          <p:cNvSpPr/>
          <p:nvPr/>
        </p:nvSpPr>
        <p:spPr>
          <a:xfrm>
            <a:off x="6974323" y="6318836"/>
            <a:ext cx="1574135" cy="40231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Bill Thomas, AICP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DC63B8DF-C597-6723-92D6-111409D9E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PUBLIC TRANSPORTATION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Fixed Route Transit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19178-E1BD-482D-8A23-AAFF357C6A5C}"/>
              </a:ext>
            </a:extLst>
          </p:cNvPr>
          <p:cNvSpPr txBox="1"/>
          <p:nvPr/>
        </p:nvSpPr>
        <p:spPr>
          <a:xfrm>
            <a:off x="996696" y="1492180"/>
            <a:ext cx="4828032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RIDE</a:t>
            </a:r>
          </a:p>
          <a:p>
            <a:pPr marL="228600" lvl="0" indent="-228600"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Backbone of the Transit System</a:t>
            </a:r>
          </a:p>
          <a:p>
            <a:pPr marL="228600" lvl="0" indent="-228600"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12 Months: 5.72 Million Trips</a:t>
            </a:r>
          </a:p>
          <a:p>
            <a:pPr marL="228600" lvl="0" indent="-228600"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Work Trips</a:t>
            </a:r>
          </a:p>
          <a:p>
            <a:pPr marL="228600" lvl="0" indent="-228600"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Straight Months of Ridership Growth</a:t>
            </a:r>
          </a:p>
          <a:p>
            <a:pPr marL="228600" lvl="0" indent="-228600"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All-Electric, Diesel-Electric Hybrid, Hydrogen Fuel Cell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68429-AB7D-4EC0-8479-A7A5A3905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96" y="1641705"/>
            <a:ext cx="5161295" cy="387097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3DDBB0B-A006-ECC2-BE41-21A162762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REVENUES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Fiscal Year 2026 Budget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98F3ED0-2AF1-45A6-9605-3D3EBE4D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1517271"/>
            <a:ext cx="4955931" cy="4012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Tax (41%)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Tax (15%)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Funding (36%)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Fees (1.4%)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NDOT (.4%)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(6.7%)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2ADE895-4984-BD2C-A811-B2C3DFC5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1C9BEC-4603-7203-029E-17A5FFD932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107925"/>
              </p:ext>
            </p:extLst>
          </p:nvPr>
        </p:nvGraphicFramePr>
        <p:xfrm>
          <a:off x="718039" y="1850365"/>
          <a:ext cx="5265153" cy="4075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942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EXPENDITURES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Fiscal Year 2026 Budget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98F3ED0-2AF1-45A6-9605-3D3EBE4D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750" y="1706882"/>
            <a:ext cx="4955931" cy="401246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(36.9%)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Roadway Projects (38.1%)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Preservation &amp; Multimodal Projects (16.4%)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Service (7%)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MPO-Operating (1.6%)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57A5E7B-F3B3-4702-A281-7D1D708A5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46629"/>
              </p:ext>
            </p:extLst>
          </p:nvPr>
        </p:nvGraphicFramePr>
        <p:xfrm>
          <a:off x="441374" y="1819180"/>
          <a:ext cx="6122376" cy="390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6291AFA-46AF-D1D0-DD30-ECE29394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EAF83BB-1188-4A12-B33E-B4473CF07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548496"/>
              </p:ext>
            </p:extLst>
          </p:nvPr>
        </p:nvGraphicFramePr>
        <p:xfrm>
          <a:off x="672319" y="1819180"/>
          <a:ext cx="5626881" cy="401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525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REVENUE FROM INDEXING – RTC WASHOE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98F3ED0-2AF1-45A6-9605-3D3EBE4D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717" y="1620889"/>
            <a:ext cx="5075078" cy="40124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Revenue Collections Since Inception: $1.32 Billion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Indexing Revenue Since Inception: $799 Million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Rate Collections Since Inception: $521 Million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Revenue from Indexing: 60.5%</a:t>
            </a:r>
          </a:p>
        </p:txBody>
      </p:sp>
      <p:pic>
        <p:nvPicPr>
          <p:cNvPr id="4" name="Picture 3" descr="A picture containing tree, outdoor, road, sky&#10;&#10;Description automatically generated">
            <a:extLst>
              <a:ext uri="{FF2B5EF4-FFF2-40B4-BE49-F238E27FC236}">
                <a16:creationId xmlns:a16="http://schemas.microsoft.com/office/drawing/2014/main" id="{21FBE66A-7A6D-A992-6499-7767CEDC3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r="18860"/>
          <a:stretch/>
        </p:blipFill>
        <p:spPr>
          <a:xfrm>
            <a:off x="6259620" y="1620889"/>
            <a:ext cx="5667555" cy="387804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280B11D-3055-396D-0A55-31B68FD9C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6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E3CE2A2D-3391-4D40-A661-2DB7E76F5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REVENUE IMPACTS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D7FE992-8F42-5654-5CFD-2B9915FF2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810E36-B30F-67AF-53A7-6C67AA341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11" y="2055813"/>
            <a:ext cx="5998777" cy="3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E3CE2A2D-3391-4D40-A661-2DB7E76F5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GALLONS PER PERSON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5747DD-AEB7-74E7-AA0A-2545C7E8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99" y="2055813"/>
            <a:ext cx="6921001" cy="39417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0119723-A0C8-FB8E-27BD-FDED29D76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4895" r="7255" b="15522"/>
          <a:stretch/>
        </p:blipFill>
        <p:spPr>
          <a:xfrm>
            <a:off x="11407607" y="6114226"/>
            <a:ext cx="621144" cy="6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0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D07A8D7498674080B234D784AD666E" ma:contentTypeVersion="1" ma:contentTypeDescription="Create a new document." ma:contentTypeScope="" ma:versionID="0f7bc39420bc7f826e447afcdd4bd1d0">
  <xsd:schema xmlns:xsd="http://www.w3.org/2001/XMLSchema" xmlns:xs="http://www.w3.org/2001/XMLSchema" xmlns:p="http://schemas.microsoft.com/office/2006/metadata/properties" xmlns:ns2="d9b650a1-212f-4687-baa0-a8392541e931" targetNamespace="http://schemas.microsoft.com/office/2006/metadata/properties" ma:root="true" ma:fieldsID="8821eefeede5365b34fdbfb76f91a0ff" ns2:_="">
    <xsd:import namespace="d9b650a1-212f-4687-baa0-a8392541e9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650a1-212f-4687-baa0-a8392541e9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F00CA2-ACC2-4384-9D2D-2F477BA921BC}">
  <ds:schemaRefs>
    <ds:schemaRef ds:uri="http://schemas.microsoft.com/office/infopath/2007/PartnerControls"/>
    <ds:schemaRef ds:uri="http://purl.org/dc/dcmitype/"/>
    <ds:schemaRef ds:uri="d9b650a1-212f-4687-baa0-a8392541e93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1894337-2487-4174-BE21-C7B94218DA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20F0A0-7FD3-4EAE-8C8B-D6F662B7C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650a1-212f-4687-baa0-a8392541e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440</Words>
  <Application>Microsoft Office PowerPoint</Application>
  <PresentationFormat>Widescreen</PresentationFormat>
  <Paragraphs>102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Futura Std Light</vt:lpstr>
      <vt:lpstr>Wingdings</vt:lpstr>
      <vt:lpstr>Office Theme</vt:lpstr>
      <vt:lpstr>PowerPoint Presentation</vt:lpstr>
      <vt:lpstr>&gt; MISSION </vt:lpstr>
      <vt:lpstr>&gt; RTC BOARD OF COMMISSIONERS</vt:lpstr>
      <vt:lpstr>&gt; PUBLIC TRANSPORTATION    Fixed Route Transit</vt:lpstr>
      <vt:lpstr>&gt; REVENUES    Fiscal Year 2026 Budget</vt:lpstr>
      <vt:lpstr>&gt; EXPENDITURES    Fiscal Year 2026 Budget</vt:lpstr>
      <vt:lpstr>&gt; REVENUE FROM INDEXING – RTC WASHOE</vt:lpstr>
      <vt:lpstr>&gt; REVENUE IMPACTS</vt:lpstr>
      <vt:lpstr>&gt; GALLONS PER PERSON </vt:lpstr>
      <vt:lpstr>&gt; VMT PER PERSON </vt:lpstr>
      <vt:lpstr>&gt; FUEL REVENUE INDEXING RTC SNV</vt:lpstr>
      <vt:lpstr>&gt; ELECTRIC VEHICLE PARITY</vt:lpstr>
      <vt:lpstr>&gt; TRANSPORTATION EXPANSION TO TRIC</vt:lpstr>
      <vt:lpstr>&gt; SPAGHETTI BOWL FUNDING</vt:lpstr>
      <vt:lpstr>&gt; PLANNING    2050 Regional Transportation Plan Update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Mues</dc:creator>
  <cp:lastModifiedBy>Christian Schonlau</cp:lastModifiedBy>
  <cp:revision>83</cp:revision>
  <dcterms:created xsi:type="dcterms:W3CDTF">2024-02-22T19:53:43Z</dcterms:created>
  <dcterms:modified xsi:type="dcterms:W3CDTF">2025-05-12T20:21:14Z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0x0101001DD07A8D7498674080B234D784AD666E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2024-05-17T17:52:08Z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69d5a5bc-77e9-4107-b643-a2e37d88cf0b</vt:lpwstr>
  </property>
  <property fmtid="{D5CDD505-2E9C-101B-9397-08002B2CF9AE}" pid="8" name="MSIP_Label_defa4170-0d19-0005-0004-bc88714345d2_ActionId">
    <vt:lpwstr>264b5724-c9e3-4408-8335-f497a720e1dd</vt:lpwstr>
  </property>
  <property fmtid="{D5CDD505-2E9C-101B-9397-08002B2CF9AE}" pid="9" name="MSIP_Label_defa4170-0d19-0005-0004-bc88714345d2_ContentBits">
    <vt:lpwstr>0</vt:lpwstr>
  </property>
</Properties>
</file>